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228600" y="1169937"/>
            <a:ext cx="12547600" cy="1580804"/>
          </a:xfrm>
          <a:prstGeom prst="rect">
            <a:avLst/>
          </a:prstGeom>
        </p:spPr>
        <p:txBody>
          <a:bodyPr anchor="b"/>
          <a:lstStyle>
            <a:lvl1pPr>
              <a:defRPr sz="10000"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body" sz="quarter" idx="21"/>
          </p:nvPr>
        </p:nvSpPr>
        <p:spPr>
          <a:xfrm>
            <a:off x="228600" y="-98847"/>
            <a:ext cx="12547600" cy="101686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rgbClr val="00274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ubtitle text"/>
          <p:cNvSpPr txBox="1"/>
          <p:nvPr>
            <p:ph type="body" sz="quarter" idx="22"/>
          </p:nvPr>
        </p:nvSpPr>
        <p:spPr>
          <a:xfrm>
            <a:off x="228600" y="687523"/>
            <a:ext cx="12547600" cy="72099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rgbClr val="655A5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4253086"/>
            <a:ext cx="10464800" cy="12474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234161" y="3971936"/>
            <a:ext cx="12536478" cy="1528578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" Target="../slides/slide29.xml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msi_logo.png" descr="umsi_logo.pn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563" y="8629650"/>
            <a:ext cx="919287" cy="919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600" y="918210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rwhyte@umich.edu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si506.org/resources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si506.org/resource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506.org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ps.studentlife.umich.edu/building/modern-languages-building" TargetMode="External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I 506: Programming 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 506: Programming I</a:t>
            </a:r>
          </a:p>
        </p:txBody>
      </p:sp>
      <p:sp>
        <p:nvSpPr>
          <p:cNvPr id="56" name="Winter 2022"/>
          <p:cNvSpPr txBox="1"/>
          <p:nvPr/>
        </p:nvSpPr>
        <p:spPr>
          <a:xfrm>
            <a:off x="3779738" y="2660649"/>
            <a:ext cx="544532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Winter 2022</a:t>
            </a:r>
          </a:p>
        </p:txBody>
      </p:sp>
      <p:sp>
        <p:nvSpPr>
          <p:cNvPr id="57" name="Anthony Whyte &lt;arwhyte@umich.edu&gt;…"/>
          <p:cNvSpPr txBox="1"/>
          <p:nvPr/>
        </p:nvSpPr>
        <p:spPr>
          <a:xfrm>
            <a:off x="3049922" y="7002859"/>
            <a:ext cx="679910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 algn="l">
              <a:defRPr sz="3000"/>
            </a:pPr>
            <a:r>
              <a:t>Anthony Whyte &lt;</a:t>
            </a:r>
            <a:r>
              <a:rPr u="sng">
                <a:hlinkClick r:id="rId2" invalidUrl="" action="" tgtFrame="" tooltip="" history="1" highlightClick="0" endSnd="0"/>
              </a:rPr>
              <a:t>arwhyte@umich.edu</a:t>
            </a:r>
            <a:r>
              <a:t>&gt;</a:t>
            </a:r>
          </a:p>
          <a:p>
            <a:pPr algn="l">
              <a:defRPr sz="3000"/>
            </a:pPr>
            <a:r>
              <a:t>Lecturer III, School of Information</a:t>
            </a:r>
          </a:p>
          <a:p>
            <a:pPr algn="l">
              <a:defRPr sz="3000"/>
            </a:pPr>
            <a:r>
              <a:t>715 N. University Ave, Ann Arbor, MI 48109</a:t>
            </a:r>
          </a:p>
          <a:p>
            <a:pPr algn="l">
              <a:defRPr sz="3000"/>
            </a:pPr>
            <a:r>
              <a:t>Roumanis Square, 2nd floor (“the loft”)</a:t>
            </a:r>
          </a:p>
        </p:txBody>
      </p:sp>
      <p:sp>
        <p:nvSpPr>
          <p:cNvPr id="58" name="Prologue"/>
          <p:cNvSpPr txBox="1"/>
          <p:nvPr/>
        </p:nvSpPr>
        <p:spPr>
          <a:xfrm>
            <a:off x="4611687" y="4248149"/>
            <a:ext cx="378142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Prologue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aching &amp;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9700"/>
            </a:lvl1pPr>
          </a:lstStyle>
          <a:p>
            <a:pPr/>
            <a:r>
              <a:t>teaching &amp;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mmunication channel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Communication channels</a:t>
            </a:r>
          </a:p>
        </p:txBody>
      </p:sp>
      <p:sp>
        <p:nvSpPr>
          <p:cNvPr id="127" name="Rectangl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Week X"/>
          <p:cNvSpPr txBox="1"/>
          <p:nvPr/>
        </p:nvSpPr>
        <p:spPr>
          <a:xfrm>
            <a:off x="5802312" y="3797572"/>
            <a:ext cx="140017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Week X</a:t>
            </a:r>
          </a:p>
        </p:txBody>
      </p:sp>
      <p:grpSp>
        <p:nvGrpSpPr>
          <p:cNvPr id="146" name="Group"/>
          <p:cNvGrpSpPr/>
          <p:nvPr/>
        </p:nvGrpSpPr>
        <p:grpSpPr>
          <a:xfrm>
            <a:off x="2287785" y="1370096"/>
            <a:ext cx="8429230" cy="7722491"/>
            <a:chOff x="0" y="0"/>
            <a:chExt cx="8429228" cy="7722489"/>
          </a:xfrm>
        </p:grpSpPr>
        <p:sp>
          <p:nvSpPr>
            <p:cNvPr id="129" name="Circle"/>
            <p:cNvSpPr/>
            <p:nvPr/>
          </p:nvSpPr>
          <p:spPr>
            <a:xfrm>
              <a:off x="1039614" y="839703"/>
              <a:ext cx="6350001" cy="6350001"/>
            </a:xfrm>
            <a:prstGeom prst="ellipse">
              <a:avLst/>
            </a:prstGeom>
            <a:solidFill>
              <a:srgbClr val="E4E1D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" name="Lecture"/>
            <p:cNvSpPr/>
            <p:nvPr/>
          </p:nvSpPr>
          <p:spPr>
            <a:xfrm>
              <a:off x="0" y="714207"/>
              <a:ext cx="3175000" cy="3175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Lecture</a:t>
              </a:r>
            </a:p>
          </p:txBody>
        </p:sp>
        <p:sp>
          <p:nvSpPr>
            <p:cNvPr id="131" name="Lab"/>
            <p:cNvSpPr/>
            <p:nvPr/>
          </p:nvSpPr>
          <p:spPr>
            <a:xfrm>
              <a:off x="5254228" y="714207"/>
              <a:ext cx="3175001" cy="3175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Lab</a:t>
              </a:r>
            </a:p>
          </p:txBody>
        </p:sp>
        <p:sp>
          <p:nvSpPr>
            <p:cNvPr id="132" name="Office…"/>
            <p:cNvSpPr/>
            <p:nvPr/>
          </p:nvSpPr>
          <p:spPr>
            <a:xfrm>
              <a:off x="0" y="4547489"/>
              <a:ext cx="3175000" cy="3175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Office</a:t>
              </a:r>
            </a:p>
            <a:p>
              <a: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Hours</a:t>
              </a:r>
            </a:p>
          </p:txBody>
        </p:sp>
        <p:grpSp>
          <p:nvGrpSpPr>
            <p:cNvPr id="142" name="Group"/>
            <p:cNvGrpSpPr/>
            <p:nvPr/>
          </p:nvGrpSpPr>
          <p:grpSpPr>
            <a:xfrm>
              <a:off x="3317800" y="3075399"/>
              <a:ext cx="1793628" cy="1878609"/>
              <a:chOff x="0" y="0"/>
              <a:chExt cx="1793626" cy="1878607"/>
            </a:xfrm>
          </p:grpSpPr>
          <p:grpSp>
            <p:nvGrpSpPr>
              <p:cNvPr id="135" name="Group"/>
              <p:cNvGrpSpPr/>
              <p:nvPr/>
            </p:nvGrpSpPr>
            <p:grpSpPr>
              <a:xfrm>
                <a:off x="304800" y="330200"/>
                <a:ext cx="1488827" cy="1548408"/>
                <a:chOff x="0" y="0"/>
                <a:chExt cx="1488826" cy="1548407"/>
              </a:xfrm>
            </p:grpSpPr>
            <p:sp>
              <p:nvSpPr>
                <p:cNvPr id="133" name="Rounded Rectangle"/>
                <p:cNvSpPr/>
                <p:nvPr/>
              </p:nvSpPr>
              <p:spPr>
                <a:xfrm>
                  <a:off x="0" y="0"/>
                  <a:ext cx="1488827" cy="1548408"/>
                </a:xfrm>
                <a:prstGeom prst="roundRect">
                  <a:avLst>
                    <a:gd name="adj" fmla="val 12795"/>
                  </a:avLst>
                </a:prstGeom>
                <a:solidFill>
                  <a:srgbClr val="000000"/>
                </a:solidFill>
                <a:ln w="12700" cap="flat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34" name="def fib(n):…"/>
                <p:cNvSpPr txBox="1"/>
                <p:nvPr/>
              </p:nvSpPr>
              <p:spPr>
                <a:xfrm>
                  <a:off x="28475" y="88900"/>
                  <a:ext cx="1389535" cy="1346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normAutofit fontScale="100000" lnSpcReduction="0"/>
                </a:bodyPr>
                <a:lstStyle/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def fib(n):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a, b = 0, 1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while a &lt; n: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print(a, end=' ')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a, b = b, a+b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print()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fib(1000)</a:t>
                  </a:r>
                </a:p>
              </p:txBody>
            </p:sp>
          </p:grpSp>
          <p:grpSp>
            <p:nvGrpSpPr>
              <p:cNvPr id="138" name="Group"/>
              <p:cNvGrpSpPr/>
              <p:nvPr/>
            </p:nvGrpSpPr>
            <p:grpSpPr>
              <a:xfrm>
                <a:off x="152400" y="177800"/>
                <a:ext cx="1488827" cy="1548408"/>
                <a:chOff x="0" y="0"/>
                <a:chExt cx="1488826" cy="1548407"/>
              </a:xfrm>
            </p:grpSpPr>
            <p:sp>
              <p:nvSpPr>
                <p:cNvPr id="136" name="Rounded Rectangle"/>
                <p:cNvSpPr/>
                <p:nvPr/>
              </p:nvSpPr>
              <p:spPr>
                <a:xfrm>
                  <a:off x="0" y="0"/>
                  <a:ext cx="1488827" cy="1548408"/>
                </a:xfrm>
                <a:prstGeom prst="roundRect">
                  <a:avLst>
                    <a:gd name="adj" fmla="val 12795"/>
                  </a:avLst>
                </a:prstGeom>
                <a:solidFill>
                  <a:srgbClr val="000000"/>
                </a:solidFill>
                <a:ln w="12700" cap="flat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37" name="def fib(n):…"/>
                <p:cNvSpPr txBox="1"/>
                <p:nvPr/>
              </p:nvSpPr>
              <p:spPr>
                <a:xfrm>
                  <a:off x="28475" y="88900"/>
                  <a:ext cx="1389535" cy="1346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normAutofit fontScale="100000" lnSpcReduction="0"/>
                </a:bodyPr>
                <a:lstStyle/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def fib(n):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a, b = 0, 1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while a &lt; n: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print(a, end=' ')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a, b = b, a+b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print()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fib(1000)</a:t>
                  </a:r>
                </a:p>
              </p:txBody>
            </p:sp>
          </p:grpSp>
          <p:grpSp>
            <p:nvGrpSpPr>
              <p:cNvPr id="141" name="Group"/>
              <p:cNvGrpSpPr/>
              <p:nvPr/>
            </p:nvGrpSpPr>
            <p:grpSpPr>
              <a:xfrm>
                <a:off x="0" y="0"/>
                <a:ext cx="1488827" cy="1548408"/>
                <a:chOff x="0" y="0"/>
                <a:chExt cx="1488826" cy="1548407"/>
              </a:xfrm>
            </p:grpSpPr>
            <p:sp>
              <p:nvSpPr>
                <p:cNvPr id="139" name="Rounded Rectangle"/>
                <p:cNvSpPr/>
                <p:nvPr/>
              </p:nvSpPr>
              <p:spPr>
                <a:xfrm>
                  <a:off x="0" y="0"/>
                  <a:ext cx="1488827" cy="1548408"/>
                </a:xfrm>
                <a:prstGeom prst="roundRect">
                  <a:avLst>
                    <a:gd name="adj" fmla="val 12795"/>
                  </a:avLst>
                </a:prstGeom>
                <a:solidFill>
                  <a:srgbClr val="000000"/>
                </a:solidFill>
                <a:ln w="12700" cap="flat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40" name="def fib(n):…"/>
                <p:cNvSpPr txBox="1"/>
                <p:nvPr/>
              </p:nvSpPr>
              <p:spPr>
                <a:xfrm>
                  <a:off x="28475" y="88900"/>
                  <a:ext cx="1389535" cy="1346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normAutofit fontScale="100000" lnSpcReduction="0"/>
                </a:bodyPr>
                <a:lstStyle/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def fib(n):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a, b = 0, 1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while a &lt; n: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print(a, end=' ')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    a, b = b, a+b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    print()</a:t>
                  </a:r>
                </a:p>
                <a:p>
                  <a:pPr algn="l">
                    <a:defRPr sz="1200"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defRPr>
                  </a:pPr>
                  <a:r>
                    <a:t>fib(1000)</a:t>
                  </a:r>
                </a:p>
              </p:txBody>
            </p:sp>
          </p:grpSp>
        </p:grpSp>
        <p:sp>
          <p:nvSpPr>
            <p:cNvPr id="143" name="U-M…"/>
            <p:cNvSpPr/>
            <p:nvPr/>
          </p:nvSpPr>
          <p:spPr>
            <a:xfrm>
              <a:off x="5254228" y="4547489"/>
              <a:ext cx="3175001" cy="3175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U-M</a:t>
              </a:r>
            </a:p>
            <a:p>
              <a:pPr>
                <a:defRPr sz="4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Slack</a:t>
              </a:r>
            </a:p>
          </p:txBody>
        </p:sp>
        <p:sp>
          <p:nvSpPr>
            <p:cNvPr id="144" name="email"/>
            <p:cNvSpPr/>
            <p:nvPr/>
          </p:nvSpPr>
          <p:spPr>
            <a:xfrm>
              <a:off x="3579614" y="6441907"/>
              <a:ext cx="1270001" cy="1270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145" name="Study…"/>
            <p:cNvSpPr/>
            <p:nvPr/>
          </p:nvSpPr>
          <p:spPr>
            <a:xfrm>
              <a:off x="3523927" y="0"/>
              <a:ext cx="1587501" cy="1587500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9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Study</a:t>
              </a:r>
            </a:p>
            <a:p>
              <a:pPr>
                <a:defRPr sz="29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groups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roblem-solving (programmatic)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Problem-solving (programmatic)</a:t>
            </a:r>
          </a:p>
        </p:txBody>
      </p:sp>
      <p:sp>
        <p:nvSpPr>
          <p:cNvPr id="149" name="decompose a problem into subproblem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decompose a problem into subproblems</a:t>
            </a:r>
          </a:p>
        </p:txBody>
      </p:sp>
      <p:grpSp>
        <p:nvGrpSpPr>
          <p:cNvPr id="155" name="Group"/>
          <p:cNvGrpSpPr/>
          <p:nvPr/>
        </p:nvGrpSpPr>
        <p:grpSpPr>
          <a:xfrm>
            <a:off x="231551" y="1877814"/>
            <a:ext cx="6902898" cy="6599883"/>
            <a:chOff x="0" y="0"/>
            <a:chExt cx="6902896" cy="6599882"/>
          </a:xfrm>
        </p:grpSpPr>
        <p:sp>
          <p:nvSpPr>
            <p:cNvPr id="150" name="Problem Space"/>
            <p:cNvSpPr/>
            <p:nvPr/>
          </p:nvSpPr>
          <p:spPr>
            <a:xfrm>
              <a:off x="0" y="0"/>
              <a:ext cx="6902897" cy="6599883"/>
            </a:xfrm>
            <a:prstGeom prst="roundRect">
              <a:avLst>
                <a:gd name="adj" fmla="val 11449"/>
              </a:avLst>
            </a:prstGeom>
            <a:solidFill>
              <a:srgbClr val="00274C"/>
            </a:solidFill>
            <a:ln w="63500" cap="flat">
              <a:solidFill>
                <a:srgbClr val="FFCB0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7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Problem Space</a:t>
              </a:r>
            </a:p>
          </p:txBody>
        </p:sp>
        <p:sp>
          <p:nvSpPr>
            <p:cNvPr id="151" name="4"/>
            <p:cNvSpPr/>
            <p:nvPr/>
          </p:nvSpPr>
          <p:spPr>
            <a:xfrm>
              <a:off x="3734544" y="3872110"/>
              <a:ext cx="2723109" cy="2157166"/>
            </a:xfrm>
            <a:prstGeom prst="roundRect">
              <a:avLst>
                <a:gd name="adj" fmla="val 13558"/>
              </a:avLst>
            </a:prstGeom>
            <a:solidFill>
              <a:srgbClr val="00274C"/>
            </a:solidFill>
            <a:ln w="63500" cap="flat">
              <a:solidFill>
                <a:srgbClr val="FFCB0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52" name="3"/>
            <p:cNvSpPr/>
            <p:nvPr/>
          </p:nvSpPr>
          <p:spPr>
            <a:xfrm>
              <a:off x="445244" y="3872110"/>
              <a:ext cx="2723109" cy="2157166"/>
            </a:xfrm>
            <a:prstGeom prst="roundRect">
              <a:avLst>
                <a:gd name="adj" fmla="val 13558"/>
              </a:avLst>
            </a:prstGeom>
            <a:solidFill>
              <a:srgbClr val="00274C"/>
            </a:solidFill>
            <a:ln w="63500" cap="flat">
              <a:solidFill>
                <a:srgbClr val="FFCB0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53" name="2"/>
            <p:cNvSpPr/>
            <p:nvPr/>
          </p:nvSpPr>
          <p:spPr>
            <a:xfrm>
              <a:off x="3734544" y="562502"/>
              <a:ext cx="2723109" cy="2157165"/>
            </a:xfrm>
            <a:prstGeom prst="roundRect">
              <a:avLst>
                <a:gd name="adj" fmla="val 13558"/>
              </a:avLst>
            </a:prstGeom>
            <a:solidFill>
              <a:srgbClr val="00274C"/>
            </a:solidFill>
            <a:ln w="63500" cap="flat">
              <a:solidFill>
                <a:srgbClr val="FFCB0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54" name="1"/>
            <p:cNvSpPr/>
            <p:nvPr/>
          </p:nvSpPr>
          <p:spPr>
            <a:xfrm>
              <a:off x="445244" y="562502"/>
              <a:ext cx="2723109" cy="2157165"/>
            </a:xfrm>
            <a:prstGeom prst="roundRect">
              <a:avLst>
                <a:gd name="adj" fmla="val 13558"/>
              </a:avLst>
            </a:prstGeom>
            <a:solidFill>
              <a:srgbClr val="00274C"/>
            </a:solidFill>
            <a:ln w="63500" cap="flat">
              <a:solidFill>
                <a:srgbClr val="FFCB0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56" name="Divide problems into sub-problems.…"/>
          <p:cNvSpPr txBox="1"/>
          <p:nvPr/>
        </p:nvSpPr>
        <p:spPr>
          <a:xfrm>
            <a:off x="7878960" y="2387599"/>
            <a:ext cx="4964312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77812" indent="-277812" algn="l">
              <a:buSzPct val="145000"/>
              <a:buChar char="•"/>
              <a:defRPr sz="2800"/>
            </a:pPr>
            <a:r>
              <a:t>Divide problems into sub-problems.</a:t>
            </a:r>
          </a:p>
          <a:p>
            <a:pPr algn="l">
              <a:defRPr sz="2800"/>
            </a:pPr>
          </a:p>
          <a:p>
            <a:pPr marL="277812" indent="-277812" algn="l">
              <a:buSzPct val="145000"/>
              <a:buChar char="•"/>
              <a:defRPr sz="2800"/>
            </a:pPr>
            <a:r>
              <a:t>Work iteratively, moving from general solutions to specific solutions.</a:t>
            </a:r>
          </a:p>
          <a:p>
            <a:pPr algn="l">
              <a:defRPr sz="2800"/>
            </a:pPr>
          </a:p>
          <a:p>
            <a:pPr marL="277812" indent="-277812" algn="l">
              <a:buSzPct val="145000"/>
              <a:buChar char="•"/>
              <a:defRPr sz="2800"/>
            </a:pPr>
            <a:r>
              <a:t>For each sub-problem write working code.</a:t>
            </a:r>
          </a:p>
          <a:p>
            <a:pPr algn="l">
              <a:defRPr sz="2800"/>
            </a:pPr>
          </a:p>
          <a:p>
            <a:pPr marL="277812" indent="-277812" algn="l">
              <a:buSzPct val="145000"/>
              <a:buChar char="•"/>
              <a:defRPr sz="2800"/>
            </a:pPr>
            <a:r>
              <a:t>Solve each sub-problem before proceeding to next problem.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anguage of instr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of instruction</a:t>
            </a:r>
          </a:p>
        </p:txBody>
      </p:sp>
      <p:sp>
        <p:nvSpPr>
          <p:cNvPr id="159" name="expressive, flexible, general purpose, beginner-friendly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expressive, flexible, general purpose, beginner-friendly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866800" y="1916960"/>
            <a:ext cx="4934205" cy="7003325"/>
            <a:chOff x="0" y="0"/>
            <a:chExt cx="4934204" cy="7003324"/>
          </a:xfrm>
        </p:grpSpPr>
        <p:pic>
          <p:nvPicPr>
            <p:cNvPr id="160" name="2000px-Python-logo-notext.svg.png" descr="2000px-Python-logo-notext.svg.png">
              <a:hlinkClick r:id="rId2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934205" cy="4934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python-text.png" descr="python-tex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6964" y="5241116"/>
              <a:ext cx="4379983" cy="1762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scripting,…"/>
          <p:cNvSpPr txBox="1"/>
          <p:nvPr/>
        </p:nvSpPr>
        <p:spPr>
          <a:xfrm>
            <a:off x="6679170" y="2743199"/>
            <a:ext cx="5332917" cy="378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defRPr sz="5000">
                <a:solidFill>
                  <a:srgbClr val="655A52"/>
                </a:solidFill>
              </a:defRPr>
            </a:pPr>
            <a:r>
              <a:t>scripting,</a:t>
            </a:r>
          </a:p>
          <a:p>
            <a:pPr algn="l">
              <a:defRPr sz="5000">
                <a:solidFill>
                  <a:srgbClr val="655A52"/>
                </a:solidFill>
              </a:defRPr>
            </a:pPr>
            <a:r>
              <a:t>data analysis, </a:t>
            </a:r>
          </a:p>
          <a:p>
            <a:pPr algn="l">
              <a:defRPr sz="5000">
                <a:solidFill>
                  <a:srgbClr val="655A52"/>
                </a:solidFill>
              </a:defRPr>
            </a:pPr>
            <a:r>
              <a:t>artificial intelligence, </a:t>
            </a:r>
          </a:p>
          <a:p>
            <a:pPr algn="l">
              <a:defRPr sz="5000">
                <a:solidFill>
                  <a:srgbClr val="655A52"/>
                </a:solidFill>
              </a:defRPr>
            </a:pPr>
            <a:r>
              <a:t>scientific computing, </a:t>
            </a:r>
          </a:p>
          <a:p>
            <a:pPr algn="l">
              <a:defRPr sz="5000">
                <a:solidFill>
                  <a:srgbClr val="655A52"/>
                </a:solidFill>
              </a:defRPr>
            </a:pPr>
            <a:r>
              <a:t>web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auging interest in Pyth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Gauging interest in Python</a:t>
            </a:r>
          </a:p>
        </p:txBody>
      </p:sp>
      <p:sp>
        <p:nvSpPr>
          <p:cNvPr id="166" name="stackoverflow trends (Q&amp;A)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stackoverflow trends (Q&amp;A): </a:t>
            </a:r>
          </a:p>
        </p:txBody>
      </p:sp>
      <p:pic>
        <p:nvPicPr>
          <p:cNvPr id="167" name="stackoverflow_trends-2021.png" descr="stackoverflow_trends-20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257" y="1617524"/>
            <a:ext cx="11214235" cy="735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p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170" name="programming fundamental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fundamentals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569776" y="1792216"/>
            <a:ext cx="1905001" cy="3434095"/>
            <a:chOff x="0" y="0"/>
            <a:chExt cx="1905000" cy="3434094"/>
          </a:xfrm>
        </p:grpSpPr>
        <p:sp>
          <p:nvSpPr>
            <p:cNvPr id="171" name="Syntax /…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Syntax /</a:t>
              </a:r>
            </a:p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Semantics</a:t>
              </a:r>
            </a:p>
          </p:txBody>
        </p:sp>
        <p:sp>
          <p:nvSpPr>
            <p:cNvPr id="172" name="variables…"/>
            <p:cNvSpPr txBox="1"/>
            <p:nvPr/>
          </p:nvSpPr>
          <p:spPr>
            <a:xfrm>
              <a:off x="351364" y="1998994"/>
              <a:ext cx="1202272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variables</a:t>
              </a:r>
            </a:p>
            <a:p>
              <a:pPr>
                <a:defRPr sz="1800"/>
              </a:pPr>
              <a:r>
                <a:t>objects</a:t>
              </a:r>
            </a:p>
            <a:p>
              <a:pPr>
                <a:defRPr sz="1800"/>
              </a:pPr>
              <a:r>
                <a:t>operators</a:t>
              </a:r>
            </a:p>
            <a:p>
              <a:pPr>
                <a:defRPr sz="1800"/>
              </a:pPr>
              <a:r>
                <a:t>expressions</a:t>
              </a:r>
            </a:p>
            <a:p>
              <a:pPr>
                <a:defRPr sz="1800"/>
              </a:pPr>
              <a:r>
                <a:t>statements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3046983" y="1792216"/>
            <a:ext cx="1905001" cy="3434095"/>
            <a:chOff x="0" y="0"/>
            <a:chExt cx="1905000" cy="3434094"/>
          </a:xfrm>
        </p:grpSpPr>
        <p:sp>
          <p:nvSpPr>
            <p:cNvPr id="174" name="Data Structures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Data Structures</a:t>
              </a:r>
            </a:p>
          </p:txBody>
        </p:sp>
        <p:sp>
          <p:nvSpPr>
            <p:cNvPr id="175" name="strings…"/>
            <p:cNvSpPr txBox="1"/>
            <p:nvPr/>
          </p:nvSpPr>
          <p:spPr>
            <a:xfrm>
              <a:off x="85204" y="1998994"/>
              <a:ext cx="1734592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strings</a:t>
              </a:r>
            </a:p>
            <a:p>
              <a:pPr>
                <a:defRPr sz="1800"/>
              </a:pPr>
              <a:r>
                <a:t>lists</a:t>
              </a:r>
            </a:p>
            <a:p>
              <a:pPr>
                <a:defRPr sz="1800"/>
              </a:pPr>
              <a:r>
                <a:t>tuples</a:t>
              </a:r>
            </a:p>
            <a:p>
              <a:pPr>
                <a:defRPr sz="1800"/>
              </a:pPr>
              <a:r>
                <a:t>dictionaries</a:t>
              </a:r>
            </a:p>
            <a:p>
              <a:pPr>
                <a:defRPr sz="1800"/>
              </a:pPr>
              <a:r>
                <a:t>nested structures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7868660" y="1791828"/>
            <a:ext cx="2170473" cy="2944910"/>
            <a:chOff x="0" y="0"/>
            <a:chExt cx="2170472" cy="2944909"/>
          </a:xfrm>
        </p:grpSpPr>
        <p:sp>
          <p:nvSpPr>
            <p:cNvPr id="177" name="Control…"/>
            <p:cNvSpPr/>
            <p:nvPr/>
          </p:nvSpPr>
          <p:spPr>
            <a:xfrm>
              <a:off x="132736" y="0"/>
              <a:ext cx="1905001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Control</a:t>
              </a:r>
            </a:p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Flow</a:t>
              </a:r>
            </a:p>
          </p:txBody>
        </p:sp>
        <p:sp>
          <p:nvSpPr>
            <p:cNvPr id="178" name="conditional execution…"/>
            <p:cNvSpPr txBox="1"/>
            <p:nvPr/>
          </p:nvSpPr>
          <p:spPr>
            <a:xfrm>
              <a:off x="0" y="2043209"/>
              <a:ext cx="217047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conditional execution </a:t>
              </a:r>
            </a:p>
            <a:p>
              <a:pPr>
                <a:defRPr sz="1800"/>
              </a:pPr>
              <a:r>
                <a:t>(if-elif-else)</a:t>
              </a:r>
            </a:p>
            <a:p>
              <a:pPr>
                <a:defRPr sz="1800"/>
              </a:pPr>
              <a:r>
                <a:t>truth value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0478603" y="1787929"/>
            <a:ext cx="1905001" cy="3520595"/>
            <a:chOff x="0" y="0"/>
            <a:chExt cx="1905000" cy="3520594"/>
          </a:xfrm>
        </p:grpSpPr>
        <p:sp>
          <p:nvSpPr>
            <p:cNvPr id="180" name="Functions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Functions</a:t>
              </a:r>
            </a:p>
          </p:txBody>
        </p:sp>
        <p:sp>
          <p:nvSpPr>
            <p:cNvPr id="181" name="built-in…"/>
            <p:cNvSpPr txBox="1"/>
            <p:nvPr/>
          </p:nvSpPr>
          <p:spPr>
            <a:xfrm>
              <a:off x="326082" y="2085494"/>
              <a:ext cx="1252836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built-in</a:t>
              </a:r>
            </a:p>
            <a:p>
              <a:pPr>
                <a:defRPr sz="1800"/>
              </a:pPr>
              <a:r>
                <a:t>user-defined</a:t>
              </a:r>
            </a:p>
            <a:p>
              <a:pPr>
                <a:defRPr sz="1800"/>
              </a:pPr>
              <a:r>
                <a:t>main()</a:t>
              </a:r>
            </a:p>
            <a:p>
              <a:pPr>
                <a:defRPr sz="1800"/>
              </a:pPr>
              <a:r>
                <a:t>parameters</a:t>
              </a:r>
            </a:p>
            <a:p>
              <a:pPr>
                <a:defRPr sz="1800"/>
              </a:pPr>
              <a:r>
                <a:t>return value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5549900" y="1787929"/>
            <a:ext cx="1905000" cy="3138448"/>
            <a:chOff x="0" y="0"/>
            <a:chExt cx="1905000" cy="3138447"/>
          </a:xfrm>
        </p:grpSpPr>
        <p:sp>
          <p:nvSpPr>
            <p:cNvPr id="183" name="Iteration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Iteration</a:t>
              </a:r>
            </a:p>
          </p:txBody>
        </p:sp>
        <p:sp>
          <p:nvSpPr>
            <p:cNvPr id="184" name="Definite iteration…"/>
            <p:cNvSpPr txBox="1"/>
            <p:nvPr/>
          </p:nvSpPr>
          <p:spPr>
            <a:xfrm>
              <a:off x="37430" y="1970047"/>
              <a:ext cx="1830140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Definite iteration</a:t>
              </a:r>
            </a:p>
            <a:p>
              <a:pPr>
                <a:defRPr sz="1800"/>
              </a:pPr>
              <a:r>
                <a:t>Indefinite iteration</a:t>
              </a:r>
            </a:p>
            <a:p>
              <a:pPr>
                <a:defRPr sz="1800"/>
              </a:pPr>
              <a:r>
                <a:t>Accumulation</a:t>
              </a:r>
            </a:p>
            <a:p>
              <a:pPr>
                <a:defRPr sz="1800"/>
              </a:pPr>
              <a:r>
                <a:t>Comprehensions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569776" y="5638951"/>
            <a:ext cx="1905001" cy="2914541"/>
            <a:chOff x="0" y="0"/>
            <a:chExt cx="1905000" cy="2914540"/>
          </a:xfrm>
        </p:grpSpPr>
        <p:sp>
          <p:nvSpPr>
            <p:cNvPr id="186" name="Files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Files</a:t>
              </a:r>
            </a:p>
          </p:txBody>
        </p:sp>
        <p:sp>
          <p:nvSpPr>
            <p:cNvPr id="187" name="read / write…"/>
            <p:cNvSpPr txBox="1"/>
            <p:nvPr/>
          </p:nvSpPr>
          <p:spPr>
            <a:xfrm>
              <a:off x="269657" y="2012840"/>
              <a:ext cx="136568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read / write</a:t>
              </a:r>
            </a:p>
            <a:p>
              <a:pPr>
                <a:defRPr sz="1800"/>
              </a:pPr>
              <a:r>
                <a:t>file objects</a:t>
              </a:r>
            </a:p>
            <a:p>
              <a:pPr>
                <a:defRPr sz="1800"/>
              </a:pPr>
              <a:r>
                <a:t>.txt, .csv, .json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2995562" y="5637448"/>
            <a:ext cx="2007842" cy="2602785"/>
            <a:chOff x="0" y="0"/>
            <a:chExt cx="2007840" cy="2602784"/>
          </a:xfrm>
        </p:grpSpPr>
        <p:sp>
          <p:nvSpPr>
            <p:cNvPr id="189" name="Web…"/>
            <p:cNvSpPr/>
            <p:nvPr/>
          </p:nvSpPr>
          <p:spPr>
            <a:xfrm>
              <a:off x="51420" y="0"/>
              <a:ext cx="1905001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Web</a:t>
              </a:r>
            </a:p>
            <a:p>
              <a: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API</a:t>
              </a:r>
            </a:p>
          </p:txBody>
        </p:sp>
        <p:sp>
          <p:nvSpPr>
            <p:cNvPr id="190" name="package install (pip)…"/>
            <p:cNvSpPr txBox="1"/>
            <p:nvPr/>
          </p:nvSpPr>
          <p:spPr>
            <a:xfrm>
              <a:off x="0" y="1967784"/>
              <a:ext cx="200784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package install (pip)</a:t>
              </a:r>
            </a:p>
            <a:p>
              <a:pPr>
                <a:defRPr sz="1800"/>
              </a:pPr>
              <a:r>
                <a:t>HTTP GET requests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10478603" y="5641280"/>
            <a:ext cx="2222501" cy="3865120"/>
            <a:chOff x="0" y="0"/>
            <a:chExt cx="2222500" cy="3865119"/>
          </a:xfrm>
        </p:grpSpPr>
        <p:sp>
          <p:nvSpPr>
            <p:cNvPr id="192" name="Errors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Errors</a:t>
              </a:r>
            </a:p>
          </p:txBody>
        </p:sp>
        <p:sp>
          <p:nvSpPr>
            <p:cNvPr id="193" name="tracebacks…"/>
            <p:cNvSpPr/>
            <p:nvPr/>
          </p:nvSpPr>
          <p:spPr>
            <a:xfrm>
              <a:off x="952500" y="259511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tracebacks</a:t>
              </a:r>
            </a:p>
            <a:p>
              <a:pPr>
                <a:defRPr sz="1800"/>
              </a:pPr>
              <a:r>
                <a:t>debugging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8001396" y="5635944"/>
            <a:ext cx="1905001" cy="2866748"/>
            <a:chOff x="0" y="0"/>
            <a:chExt cx="1905000" cy="2866747"/>
          </a:xfrm>
        </p:grpSpPr>
        <p:sp>
          <p:nvSpPr>
            <p:cNvPr id="195" name="Documentation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Documentation</a:t>
              </a:r>
            </a:p>
          </p:txBody>
        </p:sp>
        <p:sp>
          <p:nvSpPr>
            <p:cNvPr id="196" name="comments…"/>
            <p:cNvSpPr txBox="1"/>
            <p:nvPr/>
          </p:nvSpPr>
          <p:spPr>
            <a:xfrm>
              <a:off x="394227" y="1965047"/>
              <a:ext cx="111654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comments</a:t>
              </a:r>
            </a:p>
            <a:p>
              <a:pPr>
                <a:defRPr sz="1800"/>
              </a:pPr>
              <a:r>
                <a:t>Docstrings</a:t>
              </a:r>
            </a:p>
            <a:p>
              <a:pPr>
                <a:defRPr sz="1800"/>
              </a:pPr>
              <a:r>
                <a:t>README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5524189" y="5638951"/>
            <a:ext cx="1905001" cy="2650578"/>
            <a:chOff x="0" y="0"/>
            <a:chExt cx="1905000" cy="2650577"/>
          </a:xfrm>
        </p:grpSpPr>
        <p:sp>
          <p:nvSpPr>
            <p:cNvPr id="198" name="Modules"/>
            <p:cNvSpPr/>
            <p:nvPr/>
          </p:nvSpPr>
          <p:spPr>
            <a:xfrm>
              <a:off x="0" y="0"/>
              <a:ext cx="1905000" cy="1905000"/>
            </a:xfrm>
            <a:prstGeom prst="roundRect">
              <a:avLst>
                <a:gd name="adj" fmla="val 15000"/>
              </a:avLst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Modules</a:t>
              </a:r>
            </a:p>
          </p:txBody>
        </p:sp>
        <p:sp>
          <p:nvSpPr>
            <p:cNvPr id="199" name="import…"/>
            <p:cNvSpPr txBox="1"/>
            <p:nvPr/>
          </p:nvSpPr>
          <p:spPr>
            <a:xfrm>
              <a:off x="189904" y="2015577"/>
              <a:ext cx="152519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>
                <a:defRPr sz="1800"/>
              </a:pPr>
              <a:r>
                <a:t>import</a:t>
              </a:r>
            </a:p>
            <a:p>
              <a:pPr>
                <a:defRPr sz="1800"/>
              </a:pPr>
              <a:r>
                <a:t>modular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rite programs"/>
          <p:cNvSpPr txBox="1"/>
          <p:nvPr>
            <p:ph type="body" idx="21"/>
          </p:nvPr>
        </p:nvSpPr>
        <p:spPr>
          <a:xfrm>
            <a:off x="228600" y="-72241"/>
            <a:ext cx="12547600" cy="1016869"/>
          </a:xfrm>
          <a:prstGeom prst="rect">
            <a:avLst/>
          </a:prstGeom>
        </p:spPr>
        <p:txBody>
          <a:bodyPr/>
          <a:lstStyle/>
          <a:p>
            <a:pPr/>
            <a:r>
              <a:t>Write programs</a:t>
            </a:r>
          </a:p>
        </p:txBody>
      </p:sp>
      <p:sp>
        <p:nvSpPr>
          <p:cNvPr id="203" name="modular, reusable cod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modular, reusable code</a:t>
            </a:r>
          </a:p>
        </p:txBody>
      </p:sp>
      <p:sp>
        <p:nvSpPr>
          <p:cNvPr id="204" name="import json…"/>
          <p:cNvSpPr/>
          <p:nvPr/>
        </p:nvSpPr>
        <p:spPr>
          <a:xfrm>
            <a:off x="1865789" y="1707203"/>
            <a:ext cx="6443366" cy="720999"/>
          </a:xfrm>
          <a:prstGeom prst="roundRect">
            <a:avLst>
              <a:gd name="adj" fmla="val 26422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8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>
                <a:solidFill>
                  <a:srgbClr val="FFCB05"/>
                </a:solidFill>
              </a:rPr>
              <a:t>import json</a:t>
            </a:r>
            <a:endParaRPr>
              <a:solidFill>
                <a:srgbClr val="FFCB05"/>
              </a:solidFill>
            </a:endParaRPr>
          </a:p>
          <a:p>
            <a:pPr algn="l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import requests</a:t>
            </a:r>
          </a:p>
        </p:txBody>
      </p:sp>
      <p:sp>
        <p:nvSpPr>
          <p:cNvPr id="205" name="ENDPOINT = 'https://swapi.py4e.com/api'"/>
          <p:cNvSpPr/>
          <p:nvPr/>
        </p:nvSpPr>
        <p:spPr>
          <a:xfrm>
            <a:off x="1865268" y="2527217"/>
            <a:ext cx="6444408" cy="607725"/>
          </a:xfrm>
          <a:prstGeom prst="roundRect">
            <a:avLst>
              <a:gd name="adj" fmla="val 31346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</a:t>
            </a:r>
            <a:r>
              <a:rPr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rPr>
              <a:t>ENDPOINT = 'https://swapi.py4e.com/api'</a:t>
            </a:r>
            <a:endParaRPr>
              <a:solidFill>
                <a:srgbClr val="FFCB05"/>
              </a:solidFill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sp>
        <p:nvSpPr>
          <p:cNvPr id="206" name="def create_person(response):"/>
          <p:cNvSpPr/>
          <p:nvPr/>
        </p:nvSpPr>
        <p:spPr>
          <a:xfrm>
            <a:off x="1873553" y="3266455"/>
            <a:ext cx="6453238" cy="607725"/>
          </a:xfrm>
          <a:prstGeom prst="roundRect">
            <a:avLst>
              <a:gd name="adj" fmla="val 31346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CC6600"/>
                </a:solidFill>
              </a:rPr>
              <a:t>  </a:t>
            </a:r>
            <a:r>
              <a:rPr b="1">
                <a:solidFill>
                  <a:srgbClr val="E4E1DF"/>
                </a:solidFill>
                <a:latin typeface="Menlo Regular"/>
                <a:ea typeface="Menlo Regular"/>
                <a:cs typeface="Menlo Regular"/>
                <a:sym typeface="Menlo Regular"/>
              </a:rPr>
              <a:t>def</a:t>
            </a:r>
            <a:r>
              <a:rPr b="1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rPr>
              <a:t>create_person(response):</a:t>
            </a:r>
          </a:p>
        </p:txBody>
      </p:sp>
      <p:sp>
        <p:nvSpPr>
          <p:cNvPr id="207" name="def get_resource(url, params=None)"/>
          <p:cNvSpPr/>
          <p:nvPr/>
        </p:nvSpPr>
        <p:spPr>
          <a:xfrm>
            <a:off x="1868617" y="4048092"/>
            <a:ext cx="6488510" cy="607725"/>
          </a:xfrm>
          <a:prstGeom prst="roundRect">
            <a:avLst>
              <a:gd name="adj" fmla="val 31346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 b="1">
                <a:solidFill>
                  <a:srgbClr val="E4E1DF"/>
                </a:solidFill>
              </a:rPr>
              <a:t>def</a:t>
            </a:r>
            <a:r>
              <a:rPr b="1"/>
              <a:t> </a:t>
            </a:r>
            <a:r>
              <a:t>get_resource(url, params=</a:t>
            </a:r>
            <a:r>
              <a:rPr b="1"/>
              <a:t>None</a:t>
            </a:r>
            <a:r>
              <a:t>) </a:t>
            </a:r>
          </a:p>
        </p:txBody>
      </p:sp>
      <p:sp>
        <p:nvSpPr>
          <p:cNvPr id="208" name="def write_json(filepath, data):"/>
          <p:cNvSpPr/>
          <p:nvPr/>
        </p:nvSpPr>
        <p:spPr>
          <a:xfrm>
            <a:off x="1873553" y="4829729"/>
            <a:ext cx="6488510" cy="607725"/>
          </a:xfrm>
          <a:prstGeom prst="roundRect">
            <a:avLst>
              <a:gd name="adj" fmla="val 31346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 b="1">
                <a:solidFill>
                  <a:srgbClr val="E4E1DF"/>
                </a:solidFill>
              </a:rPr>
              <a:t>def</a:t>
            </a:r>
            <a:r>
              <a:rPr b="1"/>
              <a:t> </a:t>
            </a:r>
            <a:r>
              <a:t>write_json(filepath, data):</a:t>
            </a:r>
          </a:p>
        </p:txBody>
      </p:sp>
      <p:sp>
        <p:nvSpPr>
          <p:cNvPr id="209" name="def main()…"/>
          <p:cNvSpPr/>
          <p:nvPr/>
        </p:nvSpPr>
        <p:spPr>
          <a:xfrm>
            <a:off x="1868617" y="5611366"/>
            <a:ext cx="9844287" cy="1682981"/>
          </a:xfrm>
          <a:prstGeom prst="roundRect">
            <a:avLst>
              <a:gd name="adj" fmla="val 11319"/>
            </a:avLst>
          </a:prstGeom>
          <a:solidFill>
            <a:srgbClr val="FFCB0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 b="1">
                <a:solidFill>
                  <a:srgbClr val="00274C"/>
                </a:solidFill>
              </a:rPr>
              <a:t>def main()</a:t>
            </a:r>
            <a:r>
              <a:rPr>
                <a:solidFill>
                  <a:srgbClr val="00274C"/>
                </a:solidFill>
              </a:rPr>
              <a:t> </a:t>
            </a:r>
            <a:endParaRPr>
              <a:solidFill>
                <a:srgbClr val="00274C"/>
              </a:solidFill>
            </a:endParaRPr>
          </a:p>
          <a:p>
            <a:pPr algn="l" defTabSz="457200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response = get_resource(</a:t>
            </a:r>
            <a:r>
              <a:rPr b="1"/>
              <a:t>f"{</a:t>
            </a:r>
            <a:r>
              <a:t>ENDPOINT</a:t>
            </a:r>
            <a:r>
              <a:rPr b="1"/>
              <a:t>}/people/"</a:t>
            </a:r>
            <a:r>
              <a:t>, {</a:t>
            </a:r>
            <a:r>
              <a:rPr b="1"/>
              <a:t>'search'</a:t>
            </a:r>
            <a:r>
              <a:t>: </a:t>
            </a:r>
            <a:r>
              <a:rPr b="1"/>
              <a:t>'rey'</a:t>
            </a:r>
            <a:r>
              <a:t>})</a:t>
            </a:r>
          </a:p>
          <a:p>
            <a:pPr algn="l" defTabSz="457200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rey = create_person(response)</a:t>
            </a:r>
          </a:p>
          <a:p>
            <a:pPr algn="l" defTabSz="457200">
              <a:defRPr b="1"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</a:t>
            </a:r>
            <a:r>
              <a:rPr b="0"/>
              <a:t>print(f'Rey</a:t>
            </a:r>
            <a:r>
              <a:t> = {</a:t>
            </a:r>
            <a:r>
              <a:rPr b="0"/>
              <a:t>rey</a:t>
            </a:r>
            <a:r>
              <a:t>}'</a:t>
            </a:r>
            <a:r>
              <a:rPr b="0"/>
              <a:t>)</a:t>
            </a:r>
            <a:endParaRPr b="0"/>
          </a:p>
          <a:p>
            <a:pPr algn="l" defTabSz="457200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write_json(</a:t>
            </a:r>
            <a:r>
              <a:rPr b="1"/>
              <a:t>'rey.json'</a:t>
            </a:r>
            <a:r>
              <a:t>, rey)</a:t>
            </a:r>
          </a:p>
        </p:txBody>
      </p:sp>
      <p:sp>
        <p:nvSpPr>
          <p:cNvPr id="210" name="Line"/>
          <p:cNvSpPr/>
          <p:nvPr/>
        </p:nvSpPr>
        <p:spPr>
          <a:xfrm flipH="1">
            <a:off x="657705" y="1802958"/>
            <a:ext cx="1" cy="6520811"/>
          </a:xfrm>
          <a:prstGeom prst="line">
            <a:avLst/>
          </a:prstGeom>
          <a:ln w="88900">
            <a:solidFill>
              <a:srgbClr val="7A121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Line"/>
          <p:cNvSpPr/>
          <p:nvPr/>
        </p:nvSpPr>
        <p:spPr>
          <a:xfrm flipH="1">
            <a:off x="1452143" y="5997893"/>
            <a:ext cx="291494" cy="2038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000" y="55"/>
                </a:lnTo>
                <a:lnTo>
                  <a:pt x="21600" y="21600"/>
                </a:lnTo>
                <a:lnTo>
                  <a:pt x="275" y="21579"/>
                </a:lnTo>
              </a:path>
            </a:pathLst>
          </a:custGeom>
          <a:ln w="38100">
            <a:solidFill>
              <a:srgbClr val="00274C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 flipH="1">
            <a:off x="1123034" y="4361491"/>
            <a:ext cx="624239" cy="1833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000" y="55"/>
                </a:lnTo>
                <a:lnTo>
                  <a:pt x="21600" y="21600"/>
                </a:lnTo>
                <a:lnTo>
                  <a:pt x="512" y="21577"/>
                </a:lnTo>
              </a:path>
            </a:pathLst>
          </a:custGeom>
          <a:ln w="38100">
            <a:solidFill>
              <a:srgbClr val="7E732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Line"/>
          <p:cNvSpPr/>
          <p:nvPr/>
        </p:nvSpPr>
        <p:spPr>
          <a:xfrm flipH="1">
            <a:off x="977114" y="3586791"/>
            <a:ext cx="766523" cy="287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000" y="55"/>
                </a:lnTo>
                <a:lnTo>
                  <a:pt x="21600" y="21600"/>
                </a:lnTo>
                <a:lnTo>
                  <a:pt x="512" y="21577"/>
                </a:lnTo>
              </a:path>
            </a:pathLst>
          </a:custGeom>
          <a:ln w="38100">
            <a:solidFill>
              <a:srgbClr val="7E732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if __name__ == '__main__':…"/>
          <p:cNvSpPr/>
          <p:nvPr/>
        </p:nvSpPr>
        <p:spPr>
          <a:xfrm>
            <a:off x="1873553" y="7468258"/>
            <a:ext cx="6488510" cy="818467"/>
          </a:xfrm>
          <a:prstGeom prst="roundRect">
            <a:avLst>
              <a:gd name="adj" fmla="val 23275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 b="1"/>
              <a:t>if </a:t>
            </a:r>
            <a:r>
              <a:t>__name__ == </a:t>
            </a:r>
            <a:r>
              <a:rPr b="1"/>
              <a:t>'__main__'</a:t>
            </a:r>
            <a:r>
              <a:t>:</a:t>
            </a:r>
          </a:p>
          <a:p>
            <a:pPr algn="l" defTabSz="457200">
              <a:defRPr sz="1800">
                <a:solidFill>
                  <a:srgbClr val="FFCB0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main()</a:t>
            </a:r>
          </a:p>
        </p:txBody>
      </p:sp>
      <p:sp>
        <p:nvSpPr>
          <p:cNvPr id="215" name="Line"/>
          <p:cNvSpPr/>
          <p:nvPr/>
        </p:nvSpPr>
        <p:spPr>
          <a:xfrm flipH="1">
            <a:off x="1268618" y="5136191"/>
            <a:ext cx="447038" cy="183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000" y="55"/>
                </a:lnTo>
                <a:lnTo>
                  <a:pt x="21600" y="21600"/>
                </a:lnTo>
                <a:lnTo>
                  <a:pt x="512" y="21577"/>
                </a:lnTo>
              </a:path>
            </a:pathLst>
          </a:custGeom>
          <a:ln w="38100">
            <a:solidFill>
              <a:srgbClr val="7E732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termina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terminal</a:t>
            </a:r>
          </a:p>
        </p:txBody>
      </p:sp>
      <p:sp>
        <p:nvSpPr>
          <p:cNvPr id="218" name="interact with your operating system / file system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 with your operating system / file system</a:t>
            </a:r>
          </a:p>
        </p:txBody>
      </p:sp>
      <p:pic>
        <p:nvPicPr>
          <p:cNvPr id="219" name="terminal.png" descr="term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55" y="1833983"/>
            <a:ext cx="12062290" cy="6370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Visual Studio Cod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Visual Studio Code</a:t>
            </a:r>
          </a:p>
        </p:txBody>
      </p:sp>
      <p:sp>
        <p:nvSpPr>
          <p:cNvPr id="222" name="https://code.visualstudio.com/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https://code.visualstudio.com/</a:t>
            </a:r>
          </a:p>
        </p:txBody>
      </p:sp>
      <p:pic>
        <p:nvPicPr>
          <p:cNvPr id="223" name="Screen Shot 2020-08-28 at 21.07.23.png" descr="Screen Shot 2020-08-28 at 21.0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100" y="1596748"/>
            <a:ext cx="11050600" cy="6906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71187801-14e60a80-2280-11ea-94c9-e56576f76baf.png" descr="71187801-14e60a80-2280-11ea-94c9-e56576f76ba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25" y="49088"/>
            <a:ext cx="720999" cy="72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9700"/>
            </a:lvl1pPr>
          </a:lstStyle>
          <a:p>
            <a:pPr/>
            <a:r>
              <a:t>infrastructure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Welcom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</a:t>
            </a:r>
          </a:p>
        </p:txBody>
      </p:sp>
      <p:sp>
        <p:nvSpPr>
          <p:cNvPr id="61" name="go blu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blue</a:t>
            </a:r>
          </a:p>
        </p:txBody>
      </p:sp>
      <p:grpSp>
        <p:nvGrpSpPr>
          <p:cNvPr id="64" name="Group"/>
          <p:cNvGrpSpPr/>
          <p:nvPr/>
        </p:nvGrpSpPr>
        <p:grpSpPr>
          <a:xfrm>
            <a:off x="2629158" y="1321814"/>
            <a:ext cx="7746484" cy="7652374"/>
            <a:chOff x="0" y="0"/>
            <a:chExt cx="7746483" cy="7652372"/>
          </a:xfrm>
        </p:grpSpPr>
        <p:sp>
          <p:nvSpPr>
            <p:cNvPr id="62" name="Rectangle"/>
            <p:cNvSpPr/>
            <p:nvPr/>
          </p:nvSpPr>
          <p:spPr>
            <a:xfrm>
              <a:off x="0" y="0"/>
              <a:ext cx="7746484" cy="7652373"/>
            </a:xfrm>
            <a:prstGeom prst="rect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63" name="umich-logo-trans.png" descr="umich-logo-tran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950040" y="624257"/>
              <a:ext cx="5846330" cy="6403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i506.or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si506.org</a:t>
            </a:r>
          </a:p>
        </p:txBody>
      </p:sp>
      <p:sp>
        <p:nvSpPr>
          <p:cNvPr id="229" name="syllabus, meetings, schedule, resources, team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syllabus, meetings, schedule, resources, team</a:t>
            </a:r>
          </a:p>
        </p:txBody>
      </p:sp>
      <p:pic>
        <p:nvPicPr>
          <p:cNvPr id="230" name="si506_org_home-1200w.jpg" descr="si506_org_home-1200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1394" y="1816100"/>
            <a:ext cx="8142012" cy="708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anvas LM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Canvas LMS</a:t>
            </a:r>
          </a:p>
        </p:txBody>
      </p:sp>
      <p:sp>
        <p:nvSpPr>
          <p:cNvPr id="233" name="Modules: Zoom info, weekly readings, assignment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Modules: Zoom info, weekly readings, assignments</a:t>
            </a:r>
          </a:p>
        </p:txBody>
      </p:sp>
      <p:pic>
        <p:nvPicPr>
          <p:cNvPr id="234" name="canvas_vertical_color.jpeg" descr="canvas_vertical_color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434" y="1600200"/>
            <a:ext cx="1118466" cy="919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i506-Canvas-Modules-2021Win-1200w.png" descr="si506-Canvas-Modules-2021Win-1200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2800350"/>
            <a:ext cx="7620000" cy="588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ack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Slack</a:t>
            </a:r>
          </a:p>
        </p:txBody>
      </p:sp>
      <p:sp>
        <p:nvSpPr>
          <p:cNvPr id="238" name="SI506-2021Fall workspac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SI506-2021Fall workspace</a:t>
            </a:r>
          </a:p>
        </p:txBody>
      </p:sp>
      <p:pic>
        <p:nvPicPr>
          <p:cNvPr id="239" name="si506-slack_screen-2021Fall.png" descr="si506-slack_screen-2021F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631" y="1704274"/>
            <a:ext cx="10051538" cy="6201073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ignup instructions: https://si506.org/resources"/>
          <p:cNvSpPr txBox="1"/>
          <p:nvPr/>
        </p:nvSpPr>
        <p:spPr>
          <a:xfrm>
            <a:off x="2877188" y="8201099"/>
            <a:ext cx="72504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>
              <a:defRPr sz="3000"/>
            </a:pPr>
            <a:r>
              <a:t>signup instructions: </a:t>
            </a:r>
            <a:r>
              <a:rPr u="sng">
                <a:hlinkClick r:id="rId3" invalidUrl="" action="" tgtFrame="" tooltip="" history="1" highlightClick="0" endSnd="0"/>
              </a:rPr>
              <a:t>https://si506.org/resources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O’Reilly Learning Platfor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O’Reilly Learning Platform</a:t>
            </a:r>
          </a:p>
        </p:txBody>
      </p:sp>
      <p:sp>
        <p:nvSpPr>
          <p:cNvPr id="243" name="Free school accoun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school account</a:t>
            </a:r>
          </a:p>
        </p:txBody>
      </p:sp>
      <p:pic>
        <p:nvPicPr>
          <p:cNvPr id="244" name="safari-mathes-crash_course_functions.png" descr="safari-mathes-crash_course_func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716" y="1381612"/>
            <a:ext cx="6481984" cy="6990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ignup instructions: https://si506.org/resources"/>
          <p:cNvSpPr txBox="1"/>
          <p:nvPr/>
        </p:nvSpPr>
        <p:spPr>
          <a:xfrm>
            <a:off x="3052496" y="8401049"/>
            <a:ext cx="72504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>
              <a:defRPr sz="3000"/>
            </a:pPr>
            <a:r>
              <a:t>signup instructions: </a:t>
            </a:r>
            <a:r>
              <a:rPr u="sng">
                <a:hlinkClick r:id="rId3" invalidUrl="" action="" tgtFrame="" tooltip="" history="1" highlightClick="0" endSnd="0"/>
              </a:rPr>
              <a:t>https://si506.org/resources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radescop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Gradescope</a:t>
            </a:r>
          </a:p>
        </p:txBody>
      </p:sp>
      <p:sp>
        <p:nvSpPr>
          <p:cNvPr id="248" name="auto graded programming assignment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 graded programming assignments</a:t>
            </a:r>
          </a:p>
        </p:txBody>
      </p:sp>
      <p:pic>
        <p:nvPicPr>
          <p:cNvPr id="249" name="gradescope-si506_assignments-2020Winter.png" descr="gradescope-si506_assignments-2020Win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390" y="1612900"/>
            <a:ext cx="7442020" cy="772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ithub repo: SI506-practic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repo: SI506-practice</a:t>
            </a:r>
          </a:p>
        </p:txBody>
      </p:sp>
      <p:sp>
        <p:nvSpPr>
          <p:cNvPr id="252" name="https://github.com/umsi-arwhyte/SI506-practic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https://github.com/umsi-arwhyte/SI506-practice</a:t>
            </a:r>
          </a:p>
        </p:txBody>
      </p:sp>
      <p:pic>
        <p:nvPicPr>
          <p:cNvPr id="253" name="github-si506-practice-1200w.jpg" descr="github-si506-practice-1200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486" y="1843579"/>
            <a:ext cx="7013228" cy="60664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practice problems"/>
          <p:cNvSpPr txBox="1"/>
          <p:nvPr/>
        </p:nvSpPr>
        <p:spPr>
          <a:xfrm>
            <a:off x="4480644" y="8345078"/>
            <a:ext cx="381491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l">
              <a:defRPr sz="4000"/>
            </a:lvl1pPr>
          </a:lstStyle>
          <a:p>
            <a:pPr/>
            <a:r>
              <a:t>practice problems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his week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week</a:t>
            </a:r>
          </a:p>
        </p:txBody>
      </p:sp>
      <p:sp>
        <p:nvSpPr>
          <p:cNvPr id="257" name="deliverable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deliverables</a:t>
            </a:r>
          </a:p>
        </p:txBody>
      </p:sp>
      <p:sp>
        <p:nvSpPr>
          <p:cNvPr id="258" name="Install…"/>
          <p:cNvSpPr/>
          <p:nvPr/>
        </p:nvSpPr>
        <p:spPr>
          <a:xfrm>
            <a:off x="8697776" y="3114085"/>
            <a:ext cx="3810001" cy="3810001"/>
          </a:xfrm>
          <a:prstGeom prst="roundRect">
            <a:avLst>
              <a:gd name="adj" fmla="val 15000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Install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Python 3.10.1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VS Code + extensions</a:t>
            </a:r>
          </a:p>
        </p:txBody>
      </p:sp>
      <p:sp>
        <p:nvSpPr>
          <p:cNvPr id="259" name="Activate…"/>
          <p:cNvSpPr/>
          <p:nvPr/>
        </p:nvSpPr>
        <p:spPr>
          <a:xfrm>
            <a:off x="379276" y="2971800"/>
            <a:ext cx="3810001" cy="3810000"/>
          </a:xfrm>
          <a:prstGeom prst="roundRect">
            <a:avLst>
              <a:gd name="adj" fmla="val 15000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Activate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U-M Slack Account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U-M Zoom Account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O’Reilly School Account</a:t>
            </a:r>
          </a:p>
        </p:txBody>
      </p:sp>
      <p:sp>
        <p:nvSpPr>
          <p:cNvPr id="260" name="Take…"/>
          <p:cNvSpPr/>
          <p:nvPr/>
        </p:nvSpPr>
        <p:spPr>
          <a:xfrm>
            <a:off x="4538526" y="5424416"/>
            <a:ext cx="3810001" cy="3810001"/>
          </a:xfrm>
          <a:prstGeom prst="roundRect">
            <a:avLst>
              <a:gd name="adj" fmla="val 15000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Take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Questionnaire</a:t>
            </a:r>
          </a:p>
        </p:txBody>
      </p:sp>
      <p:sp>
        <p:nvSpPr>
          <p:cNvPr id="261" name="Review…"/>
          <p:cNvSpPr/>
          <p:nvPr/>
        </p:nvSpPr>
        <p:spPr>
          <a:xfrm>
            <a:off x="4538526" y="1126518"/>
            <a:ext cx="3810001" cy="3810001"/>
          </a:xfrm>
          <a:prstGeom prst="roundRect">
            <a:avLst>
              <a:gd name="adj" fmla="val 15000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Review</a:t>
            </a:r>
          </a:p>
          <a:p>
            <a:pPr>
              <a:defRPr sz="3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</a:t>
            </a:r>
            <a:r>
              <a:rPr u="sng">
                <a:hlinkClick r:id="rId2" invalidUrl="" action="" tgtFrame="" tooltip="" history="1" highlightClick="0" endSnd="0"/>
              </a:rPr>
              <a:t>si506.org</a:t>
            </a:r>
            <a:r>
              <a:t>)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syllabus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meetings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schedule</a:t>
            </a:r>
          </a:p>
          <a:p>
            <a:pPr>
              <a:defRPr sz="24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uggested best practic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Suggested best practices</a:t>
            </a:r>
          </a:p>
        </p:txBody>
      </p:sp>
      <p:sp>
        <p:nvSpPr>
          <p:cNvPr id="264" name="we recommend, you decid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recommend, you decide</a:t>
            </a:r>
          </a:p>
        </p:txBody>
      </p:sp>
      <p:sp>
        <p:nvSpPr>
          <p:cNvPr id="265" name="Attend…"/>
          <p:cNvSpPr/>
          <p:nvPr/>
        </p:nvSpPr>
        <p:spPr>
          <a:xfrm>
            <a:off x="734814" y="1919344"/>
            <a:ext cx="3175001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Attend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lectures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labs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office hours</a:t>
            </a:r>
          </a:p>
        </p:txBody>
      </p:sp>
      <p:sp>
        <p:nvSpPr>
          <p:cNvPr id="266" name="Watch…"/>
          <p:cNvSpPr/>
          <p:nvPr/>
        </p:nvSpPr>
        <p:spPr>
          <a:xfrm>
            <a:off x="4914900" y="1869085"/>
            <a:ext cx="3175000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Watch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recordings</a:t>
            </a:r>
          </a:p>
        </p:txBody>
      </p:sp>
      <p:sp>
        <p:nvSpPr>
          <p:cNvPr id="267" name="Read…"/>
          <p:cNvSpPr/>
          <p:nvPr/>
        </p:nvSpPr>
        <p:spPr>
          <a:xfrm>
            <a:off x="734814" y="5546535"/>
            <a:ext cx="3175001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Read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weekly readings</a:t>
            </a:r>
          </a:p>
        </p:txBody>
      </p:sp>
      <p:sp>
        <p:nvSpPr>
          <p:cNvPr id="268" name="Practice…"/>
          <p:cNvSpPr/>
          <p:nvPr/>
        </p:nvSpPr>
        <p:spPr>
          <a:xfrm>
            <a:off x="4914900" y="5546535"/>
            <a:ext cx="3175000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Practice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write code</a:t>
            </a:r>
          </a:p>
        </p:txBody>
      </p:sp>
      <p:sp>
        <p:nvSpPr>
          <p:cNvPr id="269" name="Post…"/>
          <p:cNvSpPr/>
          <p:nvPr/>
        </p:nvSpPr>
        <p:spPr>
          <a:xfrm>
            <a:off x="9094985" y="1869085"/>
            <a:ext cx="3175001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Post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Slack</a:t>
            </a:r>
          </a:p>
        </p:txBody>
      </p:sp>
      <p:sp>
        <p:nvSpPr>
          <p:cNvPr id="270" name="Submit…"/>
          <p:cNvSpPr/>
          <p:nvPr/>
        </p:nvSpPr>
        <p:spPr>
          <a:xfrm>
            <a:off x="9094985" y="5504650"/>
            <a:ext cx="3175001" cy="3175001"/>
          </a:xfrm>
          <a:prstGeom prst="ellipse">
            <a:avLst/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Submit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assignments</a:t>
            </a:r>
          </a:p>
          <a:p>
            <a:pPr>
              <a:defRPr sz="2000">
                <a:solidFill>
                  <a:srgbClr val="FFCB0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(on time)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fin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9700"/>
            </a:lvl1pPr>
          </a:lstStyle>
          <a:p>
            <a:pPr/>
            <a:r>
              <a:t>finis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deck revis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deck revisions</a:t>
            </a:r>
          </a:p>
        </p:txBody>
      </p:sp>
      <p:sp>
        <p:nvSpPr>
          <p:cNvPr id="275" name="errata: corrections and other change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errata: corrections and other changes</a:t>
            </a:r>
          </a:p>
        </p:txBody>
      </p:sp>
      <p:graphicFrame>
        <p:nvGraphicFramePr>
          <p:cNvPr id="276" name="Table"/>
          <p:cNvGraphicFramePr/>
          <p:nvPr/>
        </p:nvGraphicFramePr>
        <p:xfrm>
          <a:off x="228600" y="1861462"/>
          <a:ext cx="12547600" cy="3175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799233"/>
                <a:gridCol w="1580415"/>
                <a:gridCol w="3739064"/>
                <a:gridCol w="2714444"/>
                <a:gridCol w="2714444"/>
              </a:tblGrid>
              <a:tr h="63500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Slide no(s).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Fix ver.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v1p1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rerequisit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Prerequisites</a:t>
            </a:r>
          </a:p>
        </p:txBody>
      </p:sp>
      <p:sp>
        <p:nvSpPr>
          <p:cNvPr id="67" name="none 😉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3720"/>
            </a:lvl1pPr>
          </a:lstStyle>
          <a:p>
            <a:pPr/>
            <a:r>
              <a:t>none 😉</a:t>
            </a:r>
          </a:p>
        </p:txBody>
      </p:sp>
      <p:sp>
        <p:nvSpPr>
          <p:cNvPr id="68" name="no prior programming…"/>
          <p:cNvSpPr txBox="1"/>
          <p:nvPr/>
        </p:nvSpPr>
        <p:spPr>
          <a:xfrm>
            <a:off x="1838771" y="3670300"/>
            <a:ext cx="9327258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>
              <a:defRPr sz="8000"/>
            </a:pPr>
            <a:r>
              <a:t>no prior programming</a:t>
            </a:r>
          </a:p>
          <a:p>
            <a:pPr>
              <a:defRPr sz="8000"/>
            </a:pPr>
            <a:r>
              <a:t>experience is required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Questionnai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Questionnaire</a:t>
            </a:r>
          </a:p>
        </p:txBody>
      </p:sp>
      <p:sp>
        <p:nvSpPr>
          <p:cNvPr id="71" name="No wrong answer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wrong answers</a:t>
            </a:r>
          </a:p>
        </p:txBody>
      </p:sp>
      <p:pic>
        <p:nvPicPr>
          <p:cNvPr id="72" name="SI506-questionnaire.png" descr="SI506-questionnai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3811" y="2080952"/>
            <a:ext cx="9437178" cy="559169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ext"/>
          <p:cNvSpPr txBox="1"/>
          <p:nvPr/>
        </p:nvSpPr>
        <p:spPr>
          <a:xfrm>
            <a:off x="6268826" y="1516202"/>
            <a:ext cx="467148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/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aching Tea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Teaching Team</a:t>
            </a:r>
          </a:p>
        </p:txBody>
      </p:sp>
      <p:sp>
        <p:nvSpPr>
          <p:cNvPr id="76" name="https://www.si506.org/team/"/>
          <p:cNvSpPr txBox="1"/>
          <p:nvPr>
            <p:ph type="body" idx="22"/>
          </p:nvPr>
        </p:nvSpPr>
        <p:spPr>
          <a:xfrm>
            <a:off x="228600" y="749473"/>
            <a:ext cx="12547600" cy="720999"/>
          </a:xfrm>
          <a:prstGeom prst="rect">
            <a:avLst/>
          </a:prstGeom>
        </p:spPr>
        <p:txBody>
          <a:bodyPr/>
          <a:lstStyle/>
          <a:p>
            <a:pPr/>
            <a:r>
              <a:t>https://www.si506.org/team/</a:t>
            </a:r>
          </a:p>
        </p:txBody>
      </p:sp>
      <p:grpSp>
        <p:nvGrpSpPr>
          <p:cNvPr id="79" name="Group"/>
          <p:cNvGrpSpPr/>
          <p:nvPr/>
        </p:nvGrpSpPr>
        <p:grpSpPr>
          <a:xfrm>
            <a:off x="1394575" y="1796273"/>
            <a:ext cx="2544850" cy="2970625"/>
            <a:chOff x="0" y="0"/>
            <a:chExt cx="2544849" cy="2970624"/>
          </a:xfrm>
        </p:grpSpPr>
        <p:pic>
          <p:nvPicPr>
            <p:cNvPr id="77" name="whyte_anthony-BW-300w_373H.png" descr="whyte_anthony-BW-300w_373H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9924" y="595724"/>
              <a:ext cx="1905001" cy="237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Anthony Whyte"/>
            <p:cNvSpPr txBox="1"/>
            <p:nvPr/>
          </p:nvSpPr>
          <p:spPr>
            <a:xfrm>
              <a:off x="0" y="-1"/>
              <a:ext cx="254485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algn="l">
                <a:defRPr sz="3000"/>
              </a:lvl1pPr>
            </a:lstStyle>
            <a:p>
              <a:pPr/>
              <a:r>
                <a:t>Anthony Whyte</a:t>
              </a:r>
            </a:p>
          </p:txBody>
        </p:sp>
      </p:grpSp>
      <p:grpSp>
        <p:nvGrpSpPr>
          <p:cNvPr id="84" name="Group"/>
          <p:cNvGrpSpPr/>
          <p:nvPr/>
        </p:nvGrpSpPr>
        <p:grpSpPr>
          <a:xfrm>
            <a:off x="8919077" y="1810561"/>
            <a:ext cx="2447932" cy="3358340"/>
            <a:chOff x="0" y="0"/>
            <a:chExt cx="2447931" cy="3358338"/>
          </a:xfrm>
        </p:grpSpPr>
        <p:grpSp>
          <p:nvGrpSpPr>
            <p:cNvPr id="82" name="Group"/>
            <p:cNvGrpSpPr/>
            <p:nvPr/>
          </p:nvGrpSpPr>
          <p:grpSpPr>
            <a:xfrm>
              <a:off x="0" y="0"/>
              <a:ext cx="2300028" cy="2942050"/>
              <a:chOff x="0" y="0"/>
              <a:chExt cx="2300027" cy="2942049"/>
            </a:xfrm>
          </p:grpSpPr>
          <p:sp>
            <p:nvSpPr>
              <p:cNvPr id="80" name="Tasha Torchon"/>
              <p:cNvSpPr txBox="1"/>
              <p:nvPr/>
            </p:nvSpPr>
            <p:spPr>
              <a:xfrm>
                <a:off x="0" y="-1"/>
                <a:ext cx="2300028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 algn="l">
                  <a:defRPr sz="3000"/>
                </a:lvl1pPr>
              </a:lstStyle>
              <a:p>
                <a:pPr/>
                <a:r>
                  <a:t>Tasha Torchon</a:t>
                </a:r>
              </a:p>
            </p:txBody>
          </p:sp>
          <p:pic>
            <p:nvPicPr>
              <p:cNvPr id="81" name="torchon_tasha-BW-300w.jpg" descr="torchon_tasha-BW-300w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97513" y="567149"/>
                <a:ext cx="1905001" cy="23749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" name="GSI"/>
            <p:cNvSpPr/>
            <p:nvPr/>
          </p:nvSpPr>
          <p:spPr>
            <a:xfrm>
              <a:off x="1685931" y="2596338"/>
              <a:ext cx="762001" cy="762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GSI</a:t>
              </a:r>
            </a:p>
          </p:txBody>
        </p:sp>
      </p:grpSp>
      <p:grpSp>
        <p:nvGrpSpPr>
          <p:cNvPr id="89" name="Group"/>
          <p:cNvGrpSpPr/>
          <p:nvPr/>
        </p:nvGrpSpPr>
        <p:grpSpPr>
          <a:xfrm>
            <a:off x="6722793" y="1808385"/>
            <a:ext cx="2131532" cy="3360516"/>
            <a:chOff x="0" y="0"/>
            <a:chExt cx="2131531" cy="3360514"/>
          </a:xfrm>
        </p:grpSpPr>
        <p:grpSp>
          <p:nvGrpSpPr>
            <p:cNvPr id="87" name="Group"/>
            <p:cNvGrpSpPr/>
            <p:nvPr/>
          </p:nvGrpSpPr>
          <p:grpSpPr>
            <a:xfrm>
              <a:off x="0" y="0"/>
              <a:ext cx="1905000" cy="2946401"/>
              <a:chOff x="0" y="0"/>
              <a:chExt cx="1905000" cy="2946400"/>
            </a:xfrm>
          </p:grpSpPr>
          <p:pic>
            <p:nvPicPr>
              <p:cNvPr id="85" name="kamat_yash-BW-300w_373h.png" descr="kamat_yash-BW-300w_373h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571500"/>
                <a:ext cx="1905000" cy="2374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6" name="Yash Kamat"/>
              <p:cNvSpPr txBox="1"/>
              <p:nvPr/>
            </p:nvSpPr>
            <p:spPr>
              <a:xfrm>
                <a:off x="2567" y="-1"/>
                <a:ext cx="1899866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sz="3000"/>
                </a:lvl1pPr>
              </a:lstStyle>
              <a:p>
                <a:pPr/>
                <a:r>
                  <a:t>Yash Kamat</a:t>
                </a:r>
              </a:p>
            </p:txBody>
          </p:sp>
        </p:grpSp>
        <p:sp>
          <p:nvSpPr>
            <p:cNvPr id="88" name="GSI"/>
            <p:cNvSpPr/>
            <p:nvPr/>
          </p:nvSpPr>
          <p:spPr>
            <a:xfrm>
              <a:off x="1369531" y="2598514"/>
              <a:ext cx="762001" cy="762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GSI</a:t>
              </a:r>
            </a:p>
          </p:txBody>
        </p:sp>
      </p:grpSp>
      <p:grpSp>
        <p:nvGrpSpPr>
          <p:cNvPr id="94" name="Group"/>
          <p:cNvGrpSpPr/>
          <p:nvPr/>
        </p:nvGrpSpPr>
        <p:grpSpPr>
          <a:xfrm>
            <a:off x="4275609" y="2360450"/>
            <a:ext cx="2222501" cy="2766561"/>
            <a:chOff x="0" y="508000"/>
            <a:chExt cx="2222500" cy="2766560"/>
          </a:xfrm>
        </p:grpSpPr>
        <p:grpSp>
          <p:nvGrpSpPr>
            <p:cNvPr id="92" name="Group"/>
            <p:cNvGrpSpPr/>
            <p:nvPr/>
          </p:nvGrpSpPr>
          <p:grpSpPr>
            <a:xfrm>
              <a:off x="0" y="508000"/>
              <a:ext cx="2222500" cy="2374901"/>
              <a:chOff x="0" y="508000"/>
              <a:chExt cx="2222500" cy="2374900"/>
            </a:xfrm>
          </p:grpSpPr>
          <p:pic>
            <p:nvPicPr>
              <p:cNvPr id="90" name="liao_yaochi-BW-300w_373h.png" descr="liao_yaochi-BW-300w_373h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508000"/>
                <a:ext cx="1905000" cy="2374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1" name="Yaoqi Liao"/>
              <p:cNvSpPr/>
              <p:nvPr/>
            </p:nvSpPr>
            <p:spPr>
              <a:xfrm>
                <a:off x="952500" y="54610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sz="3000"/>
                </a:lvl1pPr>
              </a:lstStyle>
              <a:p>
                <a:pPr/>
                <a:r>
                  <a:t>Yaoqi Liao</a:t>
                </a:r>
              </a:p>
            </p:txBody>
          </p:sp>
        </p:grpSp>
        <p:sp>
          <p:nvSpPr>
            <p:cNvPr id="93" name="GSI"/>
            <p:cNvSpPr/>
            <p:nvPr/>
          </p:nvSpPr>
          <p:spPr>
            <a:xfrm>
              <a:off x="1348998" y="2512560"/>
              <a:ext cx="762001" cy="762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GSI</a:t>
              </a:r>
            </a:p>
          </p:txBody>
        </p:sp>
      </p:grpSp>
      <p:grpSp>
        <p:nvGrpSpPr>
          <p:cNvPr id="99" name="Group"/>
          <p:cNvGrpSpPr/>
          <p:nvPr/>
        </p:nvGrpSpPr>
        <p:grpSpPr>
          <a:xfrm>
            <a:off x="7714316" y="5508989"/>
            <a:ext cx="2952454" cy="3637573"/>
            <a:chOff x="0" y="0"/>
            <a:chExt cx="2952452" cy="3637571"/>
          </a:xfrm>
        </p:grpSpPr>
        <p:grpSp>
          <p:nvGrpSpPr>
            <p:cNvPr id="97" name="Group"/>
            <p:cNvGrpSpPr/>
            <p:nvPr/>
          </p:nvGrpSpPr>
          <p:grpSpPr>
            <a:xfrm>
              <a:off x="449005" y="552450"/>
              <a:ext cx="2054443" cy="3085122"/>
              <a:chOff x="0" y="0"/>
              <a:chExt cx="2054441" cy="3085121"/>
            </a:xfrm>
          </p:grpSpPr>
          <p:pic>
            <p:nvPicPr>
              <p:cNvPr id="95" name="swathi_komarivelli-200w.png" descr="swathi_komarivelli-200w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845485" cy="27774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" name="IA"/>
              <p:cNvSpPr/>
              <p:nvPr/>
            </p:nvSpPr>
            <p:spPr>
              <a:xfrm>
                <a:off x="1292441" y="2323121"/>
                <a:ext cx="762001" cy="762001"/>
              </a:xfrm>
              <a:prstGeom prst="ellipse">
                <a:avLst/>
              </a:prstGeom>
              <a:solidFill>
                <a:srgbClr val="00274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>
                    <a:solidFill>
                      <a:srgbClr val="FFCB05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IA</a:t>
                </a:r>
              </a:p>
            </p:txBody>
          </p:sp>
        </p:grpSp>
        <p:sp>
          <p:nvSpPr>
            <p:cNvPr id="98" name="Swathi Komarivelli"/>
            <p:cNvSpPr txBox="1"/>
            <p:nvPr/>
          </p:nvSpPr>
          <p:spPr>
            <a:xfrm>
              <a:off x="0" y="0"/>
              <a:ext cx="2952453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algn="l">
                <a:defRPr sz="3000"/>
              </a:lvl1pPr>
            </a:lstStyle>
            <a:p>
              <a:pPr/>
              <a:r>
                <a:t>Swathi Komarivelli</a:t>
              </a:r>
            </a:p>
          </p:txBody>
        </p:sp>
      </p:grpSp>
      <p:grpSp>
        <p:nvGrpSpPr>
          <p:cNvPr id="104" name="Group"/>
          <p:cNvGrpSpPr/>
          <p:nvPr/>
        </p:nvGrpSpPr>
        <p:grpSpPr>
          <a:xfrm>
            <a:off x="4639361" y="5508989"/>
            <a:ext cx="2687353" cy="3637573"/>
            <a:chOff x="0" y="0"/>
            <a:chExt cx="2687352" cy="3637571"/>
          </a:xfrm>
        </p:grpSpPr>
        <p:grpSp>
          <p:nvGrpSpPr>
            <p:cNvPr id="102" name="Group"/>
            <p:cNvGrpSpPr/>
            <p:nvPr/>
          </p:nvGrpSpPr>
          <p:grpSpPr>
            <a:xfrm>
              <a:off x="0" y="0"/>
              <a:ext cx="2687353" cy="3099841"/>
              <a:chOff x="0" y="0"/>
              <a:chExt cx="2687352" cy="3099840"/>
            </a:xfrm>
          </p:grpSpPr>
          <p:pic>
            <p:nvPicPr>
              <p:cNvPr id="100" name="joshua_horowitz-200w.png" descr="joshua_horowitz-200w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98249" y="537731"/>
                <a:ext cx="1890856" cy="25621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" name="Joshua Horowitz"/>
              <p:cNvSpPr txBox="1"/>
              <p:nvPr/>
            </p:nvSpPr>
            <p:spPr>
              <a:xfrm>
                <a:off x="0" y="-1"/>
                <a:ext cx="2687353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 algn="l">
                  <a:defRPr sz="3000"/>
                </a:lvl1pPr>
              </a:lstStyle>
              <a:p>
                <a:pPr/>
                <a:r>
                  <a:t>Joshua Horowitz</a:t>
                </a:r>
              </a:p>
            </p:txBody>
          </p:sp>
        </p:grpSp>
        <p:sp>
          <p:nvSpPr>
            <p:cNvPr id="103" name="IA"/>
            <p:cNvSpPr/>
            <p:nvPr/>
          </p:nvSpPr>
          <p:spPr>
            <a:xfrm>
              <a:off x="1718968" y="2875571"/>
              <a:ext cx="762001" cy="762001"/>
            </a:xfrm>
            <a:prstGeom prst="ellipse">
              <a:avLst/>
            </a:prstGeom>
            <a:solidFill>
              <a:srgbClr val="00274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CB0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rwhyte: offic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arwhyte: office</a:t>
            </a:r>
          </a:p>
        </p:txBody>
      </p:sp>
      <p:sp>
        <p:nvSpPr>
          <p:cNvPr id="107" name="office: Roumanis Square, 2nd floor, UMSI Loft, Rm 201H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office: Roumanis Square, 2nd floor, UMSI Loft, Rm 201H</a:t>
            </a:r>
          </a:p>
        </p:txBody>
      </p:sp>
      <p:pic>
        <p:nvPicPr>
          <p:cNvPr id="108" name="umich-campus_map-roumanis_square.png" descr="umich-campus_map-roumanis_squar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9937" y="1689841"/>
            <a:ext cx="8176889" cy="755575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Rectangle"/>
          <p:cNvSpPr/>
          <p:nvPr/>
        </p:nvSpPr>
        <p:spPr>
          <a:xfrm>
            <a:off x="6373638" y="6659909"/>
            <a:ext cx="686421" cy="1315691"/>
          </a:xfrm>
          <a:prstGeom prst="rect">
            <a:avLst/>
          </a:prstGeom>
          <a:ln w="114300">
            <a:solidFill>
              <a:srgbClr val="00274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" name="Line"/>
          <p:cNvSpPr/>
          <p:nvPr/>
        </p:nvSpPr>
        <p:spPr>
          <a:xfrm>
            <a:off x="752623" y="1379239"/>
            <a:ext cx="5510015" cy="6060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5" y="21568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CC6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entral Campus Classroom Buildin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Campus Classroom Building</a:t>
            </a:r>
          </a:p>
        </p:txBody>
      </p:sp>
      <p:sp>
        <p:nvSpPr>
          <p:cNvPr id="113" name="CCCB location (open Winter 2022)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CCCB location (open Winter 2022)</a:t>
            </a:r>
          </a:p>
        </p:txBody>
      </p:sp>
      <p:pic>
        <p:nvPicPr>
          <p:cNvPr id="114" name="cccb_location.png" descr="cccb_loc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405" y="1509627"/>
            <a:ext cx="9838595" cy="7246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entral Campus Classroom Buildin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Campus Classroom Building</a:t>
            </a:r>
          </a:p>
        </p:txBody>
      </p:sp>
      <p:sp>
        <p:nvSpPr>
          <p:cNvPr id="117" name="CCCB exterior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CCCB exterior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0411" y="1602930"/>
            <a:ext cx="10343978" cy="6894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2460 CCCB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2460 CCCB</a:t>
            </a:r>
          </a:p>
        </p:txBody>
      </p:sp>
      <p:sp>
        <p:nvSpPr>
          <p:cNvPr id="121" name="our classroom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classroom</a:t>
            </a:r>
          </a:p>
        </p:txBody>
      </p:sp>
      <p:pic>
        <p:nvPicPr>
          <p:cNvPr id="122" name="cccb2460-lrg.jpg" descr="cccb2460-lr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04" y="1739442"/>
            <a:ext cx="12035392" cy="6559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274C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00274C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00274C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